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5E8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6월 지출 분석 및 커피 머신 구매 제안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김은행 (조달팀 과장)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5954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마무리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95116" y="3448645"/>
            <a:ext cx="526661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"경청해 주셔서 감사합니다. 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191018" y="4355783"/>
            <a:ext cx="607480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커피 머신 도입으로 비용 절감과 </a:t>
            </a:r>
            <a:endParaRPr lang="en-US" sz="3550" dirty="0"/>
          </a:p>
        </p:txBody>
      </p:sp>
      <p:sp>
        <p:nvSpPr>
          <p:cNvPr id="6" name="Text 3"/>
          <p:cNvSpPr/>
          <p:nvPr/>
        </p:nvSpPr>
        <p:spPr>
          <a:xfrm>
            <a:off x="7202210" y="5262920"/>
            <a:ext cx="605254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복지 향상을 함께 이루겠습니다."</a:t>
            </a:r>
            <a:endParaRPr lang="en-US" sz="3550" dirty="0"/>
          </a:p>
        </p:txBody>
      </p:sp>
      <p:sp>
        <p:nvSpPr>
          <p:cNvPr id="7" name="Shape 4"/>
          <p:cNvSpPr/>
          <p:nvPr/>
        </p:nvSpPr>
        <p:spPr>
          <a:xfrm>
            <a:off x="6280190" y="3108484"/>
            <a:ext cx="30480" cy="3061573"/>
          </a:xfrm>
          <a:prstGeom prst="rect">
            <a:avLst/>
          </a:prstGeom>
          <a:solidFill>
            <a:srgbClr val="B88E23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4056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오프닝 퀴즈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89503"/>
            <a:ext cx="7556421" cy="3190756"/>
          </a:xfrm>
          <a:prstGeom prst="roundRect">
            <a:avLst>
              <a:gd name="adj" fmla="val 2986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10670" y="2719983"/>
            <a:ext cx="907256" cy="3129796"/>
          </a:xfrm>
          <a:prstGeom prst="roundRect">
            <a:avLst>
              <a:gd name="adj" fmla="val 6469"/>
            </a:avLst>
          </a:prstGeom>
          <a:solidFill>
            <a:srgbClr val="F7EDD4"/>
          </a:solidFill>
          <a:ln/>
        </p:spPr>
      </p:sp>
      <p:sp>
        <p:nvSpPr>
          <p:cNvPr id="6" name="Text 3"/>
          <p:cNvSpPr/>
          <p:nvPr/>
        </p:nvSpPr>
        <p:spPr>
          <a:xfrm>
            <a:off x="6590348" y="407217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7444740" y="2946797"/>
            <a:ext cx="6361390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우리 회사 6월 지출 중 아메리카노가 차지하는 비율은 몇 %일까요?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444740" y="3933468"/>
            <a:ext cx="63613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① 15%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444740" y="4375666"/>
            <a:ext cx="63613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② 25%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444740" y="4817864"/>
            <a:ext cx="63613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③ 38.6%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444740" y="5260062"/>
            <a:ext cx="63613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④ 50%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80190" y="6135410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875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6월 전체 지출 현황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05012"/>
            <a:ext cx="3660338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118,700원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206341" y="4936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총 지출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4737616" y="3905012"/>
            <a:ext cx="3660458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45,800원</a:t>
            </a:r>
            <a:endParaRPr lang="en-US" sz="5850" dirty="0"/>
          </a:p>
        </p:txBody>
      </p:sp>
      <p:sp>
        <p:nvSpPr>
          <p:cNvPr id="6" name="Text 4"/>
          <p:cNvSpPr/>
          <p:nvPr/>
        </p:nvSpPr>
        <p:spPr>
          <a:xfrm>
            <a:off x="5150168" y="4936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커피(아메리카노) 지출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8959096" y="376332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주요 지출 항목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8959096" y="4415433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식사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8959096" y="4857631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음료(커피 포함)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8959096" y="5299829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디저트 등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213" y="441722"/>
            <a:ext cx="4016097" cy="50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커피 지출 비중 시각화</a:t>
            </a:r>
            <a:endParaRPr lang="en-US" sz="3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213" y="1264920"/>
            <a:ext cx="13505974" cy="737223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278523" y="8667631"/>
            <a:ext cx="160615" cy="160615"/>
          </a:xfrm>
          <a:prstGeom prst="roundRect">
            <a:avLst>
              <a:gd name="adj" fmla="val 11386"/>
            </a:avLst>
          </a:prstGeom>
          <a:solidFill>
            <a:srgbClr val="40320C"/>
          </a:solidFill>
          <a:ln/>
        </p:spPr>
      </p:sp>
      <p:sp>
        <p:nvSpPr>
          <p:cNvPr id="5" name="Text 2"/>
          <p:cNvSpPr/>
          <p:nvPr/>
        </p:nvSpPr>
        <p:spPr>
          <a:xfrm>
            <a:off x="6500098" y="8667631"/>
            <a:ext cx="738902" cy="160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아메리카노</a:t>
            </a:r>
            <a:endParaRPr lang="en-US" sz="1250" dirty="0"/>
          </a:p>
        </p:txBody>
      </p:sp>
      <p:sp>
        <p:nvSpPr>
          <p:cNvPr id="6" name="Shape 3"/>
          <p:cNvSpPr/>
          <p:nvPr/>
        </p:nvSpPr>
        <p:spPr>
          <a:xfrm>
            <a:off x="7391400" y="8667631"/>
            <a:ext cx="160615" cy="160615"/>
          </a:xfrm>
          <a:prstGeom prst="roundRect">
            <a:avLst>
              <a:gd name="adj" fmla="val 11386"/>
            </a:avLst>
          </a:prstGeom>
          <a:solidFill>
            <a:srgbClr val="CC9D27"/>
          </a:solidFill>
          <a:ln/>
        </p:spPr>
      </p:sp>
      <p:sp>
        <p:nvSpPr>
          <p:cNvPr id="7" name="Text 4"/>
          <p:cNvSpPr/>
          <p:nvPr/>
        </p:nvSpPr>
        <p:spPr>
          <a:xfrm>
            <a:off x="7612975" y="8667631"/>
            <a:ext cx="633889" cy="160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기타 지출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562213" y="9008864"/>
            <a:ext cx="1350597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시각적으로 </a:t>
            </a:r>
            <a:pPr algn="ct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커피 지출이 큰 비중</a:t>
            </a:r>
            <a:pPr algn="ct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차지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483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문제 인식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8800" y="3875246"/>
            <a:ext cx="340162" cy="42529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30906" y="3910727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외부 카페 이용으로 인한 높은 단가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530906" y="4755475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카페에서 구매하는 아메리카노의 가격이 지속적으로 상승하고 있습니다.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903" y="3875246"/>
            <a:ext cx="340162" cy="4252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73008" y="39107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월 11회 이상 반복 구매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973008" y="4401145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직원들이 매달 평균 11회 이상 외부 카페에서 커피를 구매하고 있습니다.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3006" y="3875246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415111" y="3910727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장기적으로 누적 비용 부담 증가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415111" y="4755475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지속적인 외부 구매는 장기적으로 회사 비용 부담을 증가시킵니다.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977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해결 방안 제안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46678"/>
            <a:ext cx="782550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B88E23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사내 커피 머신 도입</a:t>
            </a:r>
            <a:endParaRPr lang="en-US" sz="61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4265057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115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비용 절감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605939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외부 카페에서 커피를 구매하는 대신 직접 원두를 구매하고 관리하여, 한 잔당 비용을 크게 줄일 수 있습니다.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4265057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56884" y="5115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업무 효율성 향상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456884" y="5605939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사내에서 즉시 커피를 즐길 수 있어, 외부 이동 시간을 절약하고 업무에 더 집중할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238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기대 효과 ① 비용 절감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72753"/>
            <a:ext cx="7556421" cy="823198"/>
          </a:xfrm>
          <a:prstGeom prst="roundRect">
            <a:avLst>
              <a:gd name="adj" fmla="val 1157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207187"/>
            <a:ext cx="31278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외부 구매 시 월 45,800원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6280190" y="4022765"/>
            <a:ext cx="7556421" cy="823198"/>
          </a:xfrm>
          <a:prstGeom prst="roundRect">
            <a:avLst>
              <a:gd name="adj" fmla="val 1157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14624" y="4257199"/>
            <a:ext cx="40578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머신 도입 시 월 약 15,000원 예상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280190" y="5214461"/>
            <a:ext cx="3636407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35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30,800원</a:t>
            </a:r>
            <a:endParaRPr lang="en-US" sz="3550" dirty="0"/>
          </a:p>
        </p:txBody>
      </p:sp>
      <p:sp>
        <p:nvSpPr>
          <p:cNvPr id="9" name="Text 6"/>
          <p:cNvSpPr/>
          <p:nvPr/>
        </p:nvSpPr>
        <p:spPr>
          <a:xfrm>
            <a:off x="6680716" y="59514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월 절감액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200084" y="5214461"/>
            <a:ext cx="3636526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35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369,600원</a:t>
            </a:r>
            <a:endParaRPr lang="en-US" sz="3550" dirty="0"/>
          </a:p>
        </p:txBody>
      </p:sp>
      <p:sp>
        <p:nvSpPr>
          <p:cNvPr id="11" name="Text 8"/>
          <p:cNvSpPr/>
          <p:nvPr/>
        </p:nvSpPr>
        <p:spPr>
          <a:xfrm>
            <a:off x="10600730" y="59514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연간 절감액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37483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기대 효과 ② 업무 효율성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74280" y="1752481"/>
            <a:ext cx="6342102" cy="1574244"/>
          </a:xfrm>
          <a:prstGeom prst="roundRect">
            <a:avLst>
              <a:gd name="adj" fmla="val 550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10436066" y="1966198"/>
            <a:ext cx="618530" cy="618530"/>
          </a:xfrm>
          <a:prstGeom prst="roundRect">
            <a:avLst>
              <a:gd name="adj" fmla="val 14781960"/>
            </a:avLst>
          </a:prstGeom>
          <a:solidFill>
            <a:srgbClr val="B88E23"/>
          </a:solidFill>
          <a:ln/>
        </p:spPr>
      </p:sp>
      <p:sp>
        <p:nvSpPr>
          <p:cNvPr id="6" name="Text 3"/>
          <p:cNvSpPr/>
          <p:nvPr/>
        </p:nvSpPr>
        <p:spPr>
          <a:xfrm>
            <a:off x="10606087" y="2101453"/>
            <a:ext cx="278368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9456539" y="2790825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월 외부 이동 시간 절감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7574280" y="3532823"/>
            <a:ext cx="6342102" cy="2110264"/>
          </a:xfrm>
          <a:prstGeom prst="roundRect">
            <a:avLst>
              <a:gd name="adj" fmla="val 410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436066" y="3746540"/>
            <a:ext cx="618530" cy="618530"/>
          </a:xfrm>
          <a:prstGeom prst="roundRect">
            <a:avLst>
              <a:gd name="adj" fmla="val 14781960"/>
            </a:avLst>
          </a:prstGeom>
          <a:solidFill>
            <a:srgbClr val="B88E23"/>
          </a:solidFill>
          <a:ln/>
        </p:spPr>
      </p:sp>
      <p:sp>
        <p:nvSpPr>
          <p:cNvPr id="10" name="Text 7"/>
          <p:cNvSpPr/>
          <p:nvPr/>
        </p:nvSpPr>
        <p:spPr>
          <a:xfrm>
            <a:off x="10606087" y="3881795"/>
            <a:ext cx="278368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9456539" y="4571167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월 가치 창출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7787997" y="5099447"/>
            <a:ext cx="591466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시간당 인건비 2만원 기준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267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3429" y="3326606"/>
            <a:ext cx="6844903" cy="681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기대 효과 ③ 직원 만족도 향상</a:t>
            </a:r>
            <a:endParaRPr lang="en-US" sz="4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621" y="4335423"/>
            <a:ext cx="3720941" cy="229969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3429" y="6907768"/>
            <a:ext cx="6415445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고품질 원두를 사용하여 언제든지 </a:t>
            </a:r>
            <a:pPr algn="ctr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신선한 커피</a:t>
            </a:r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를 즐길 수 있습니다.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2435662" y="7387590"/>
            <a:ext cx="307097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신선한 원두 커피 상시 제공</a:t>
            </a:r>
            <a:endParaRPr lang="en-US" sz="21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8719" y="4335423"/>
            <a:ext cx="3720941" cy="229969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51527" y="6907768"/>
            <a:ext cx="6415445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사내 설문 기반으로 </a:t>
            </a:r>
            <a:pPr algn="ctr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사내 복지 점수 15% 향상</a:t>
            </a:r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이 예상됩니다.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9249132" y="7387590"/>
            <a:ext cx="2820233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직원 복지 및 만족도 향상</a:t>
            </a:r>
            <a:endParaRPr lang="en-US" sz="2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2025-09-04T06:35:04Z</dcterms:created>
  <dcterms:modified xsi:type="dcterms:W3CDTF">2025-09-04T06:35:04Z</dcterms:modified>
</cp:coreProperties>
</file>